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4"/>
  </p:notes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71" r:id="rId12"/>
    <p:sldId id="267" r:id="rId13"/>
    <p:sldId id="273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2" r:id="rId22"/>
    <p:sldId id="281" r:id="rId2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95FF6-9564-4A7F-AFDF-6CFF926F91A4}" type="datetimeFigureOut">
              <a:rPr lang="sk-SK" smtClean="0"/>
              <a:pPr/>
              <a:t>16. 11. 2014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F079B-4C01-47CC-9ED1-03C424C1B59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417940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F079B-4C01-47CC-9ED1-03C424C1B594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171689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24B7-F5BF-4863-9F09-5C4DB2AF1E98}" type="datetimeFigureOut">
              <a:rPr lang="sk-SK" smtClean="0"/>
              <a:pPr/>
              <a:t>16. 11. 2014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FFC6-E606-4E72-A1D7-AD988AD1A5B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24B7-F5BF-4863-9F09-5C4DB2AF1E98}" type="datetimeFigureOut">
              <a:rPr lang="sk-SK" smtClean="0"/>
              <a:pPr/>
              <a:t>16. 11. 2014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FFC6-E606-4E72-A1D7-AD988AD1A5B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24B7-F5BF-4863-9F09-5C4DB2AF1E98}" type="datetimeFigureOut">
              <a:rPr lang="sk-SK" smtClean="0"/>
              <a:pPr/>
              <a:t>16. 11. 2014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FFC6-E606-4E72-A1D7-AD988AD1A5B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24B7-F5BF-4863-9F09-5C4DB2AF1E98}" type="datetimeFigureOut">
              <a:rPr lang="sk-SK" smtClean="0"/>
              <a:pPr/>
              <a:t>16. 11. 2014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FFC6-E606-4E72-A1D7-AD988AD1A5B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24B7-F5BF-4863-9F09-5C4DB2AF1E98}" type="datetimeFigureOut">
              <a:rPr lang="sk-SK" smtClean="0"/>
              <a:pPr/>
              <a:t>16. 11. 2014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FFC6-E606-4E72-A1D7-AD988AD1A5B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24B7-F5BF-4863-9F09-5C4DB2AF1E98}" type="datetimeFigureOut">
              <a:rPr lang="sk-SK" smtClean="0"/>
              <a:pPr/>
              <a:t>16. 11. 2014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FFC6-E606-4E72-A1D7-AD988AD1A5B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24B7-F5BF-4863-9F09-5C4DB2AF1E98}" type="datetimeFigureOut">
              <a:rPr lang="sk-SK" smtClean="0"/>
              <a:pPr/>
              <a:t>16. 11. 2014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FFC6-E606-4E72-A1D7-AD988AD1A5B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24B7-F5BF-4863-9F09-5C4DB2AF1E98}" type="datetimeFigureOut">
              <a:rPr lang="sk-SK" smtClean="0"/>
              <a:pPr/>
              <a:t>16. 11. 2014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FFC6-E606-4E72-A1D7-AD988AD1A5B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24B7-F5BF-4863-9F09-5C4DB2AF1E98}" type="datetimeFigureOut">
              <a:rPr lang="sk-SK" smtClean="0"/>
              <a:pPr/>
              <a:t>16. 11. 2014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FFC6-E606-4E72-A1D7-AD988AD1A5B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24B7-F5BF-4863-9F09-5C4DB2AF1E98}" type="datetimeFigureOut">
              <a:rPr lang="sk-SK" smtClean="0"/>
              <a:pPr/>
              <a:t>16. 11. 2014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FFC6-E606-4E72-A1D7-AD988AD1A5B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24B7-F5BF-4863-9F09-5C4DB2AF1E98}" type="datetimeFigureOut">
              <a:rPr lang="sk-SK" smtClean="0"/>
              <a:pPr/>
              <a:t>16. 11. 2014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FFC6-E606-4E72-A1D7-AD988AD1A5B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sk-SK" smtClean="0"/>
              <a:t>Ak chcete pridať obrázok, kliknite na ikonu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624B7-F5BF-4863-9F09-5C4DB2AF1E98}" type="datetimeFigureOut">
              <a:rPr lang="sk-SK" smtClean="0"/>
              <a:pPr/>
              <a:t>16. 11. 2014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CFFC6-E606-4E72-A1D7-AD988AD1A5B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712968" cy="2868168"/>
          </a:xfrm>
        </p:spPr>
        <p:txBody>
          <a:bodyPr/>
          <a:lstStyle/>
          <a:p>
            <a:pPr algn="ctr"/>
            <a:r>
              <a:rPr lang="sk-SK" dirty="0" smtClean="0"/>
              <a:t>Základné informácie o reči,  druhy narušenej komunikačnej schopnosti (NKS)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725144"/>
            <a:ext cx="7117180" cy="861420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>Mgr. Daniela Chudá</a:t>
            </a:r>
          </a:p>
          <a:p>
            <a:pPr algn="ctr"/>
            <a:r>
              <a:rPr lang="sk-SK" dirty="0" smtClean="0"/>
              <a:t>Logopéd CŠPP pri ŠZŠI v Bytči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27338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Dyslália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09443" y="-1539552"/>
            <a:ext cx="7125112" cy="8856984"/>
          </a:xfrm>
        </p:spPr>
        <p:txBody>
          <a:bodyPr>
            <a:normAutofit/>
          </a:bodyPr>
          <a:lstStyle/>
          <a:p>
            <a:r>
              <a:rPr lang="sk-SK" sz="2000" dirty="0" smtClean="0"/>
              <a:t>Neschopnosť vyslovovať  a/alebo používať hlásky alebo skupiny hlások</a:t>
            </a:r>
          </a:p>
          <a:p>
            <a:r>
              <a:rPr lang="sk-SK" sz="2000" b="1" dirty="0" smtClean="0"/>
              <a:t>Nesprávna artikulácia</a:t>
            </a:r>
            <a:r>
              <a:rPr lang="sk-SK" sz="2000" dirty="0" smtClean="0"/>
              <a:t>: dieťa hlásky zamieňa, vynecháva</a:t>
            </a:r>
          </a:p>
          <a:p>
            <a:r>
              <a:rPr lang="sk-SK" sz="2000" b="1" dirty="0" smtClean="0"/>
              <a:t>Chybná artikulácia</a:t>
            </a:r>
            <a:r>
              <a:rPr lang="sk-SK" sz="2000" dirty="0" smtClean="0"/>
              <a:t>: francúzske R, medzizubné sykavky (</a:t>
            </a:r>
            <a:r>
              <a:rPr lang="sk-SK" sz="2000" dirty="0" err="1" smtClean="0"/>
              <a:t>sigmatizmus</a:t>
            </a:r>
            <a:r>
              <a:rPr lang="sk-SK" sz="2000" dirty="0" smtClean="0"/>
              <a:t>)</a:t>
            </a:r>
            <a:endParaRPr lang="sk-SK" sz="2000" dirty="0"/>
          </a:p>
        </p:txBody>
      </p:sp>
      <p:pic>
        <p:nvPicPr>
          <p:cNvPr id="9218" name="Picture 2" descr="http://www.logopedia-raca.sk/wp-content/uploads/2012/09/ambula3-1024x68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293096"/>
            <a:ext cx="3098059" cy="20620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326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Výslovnosť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69962099"/>
              </p:ext>
            </p:extLst>
          </p:nvPr>
        </p:nvGraphicFramePr>
        <p:xfrm>
          <a:off x="1009650" y="1806574"/>
          <a:ext cx="7124700" cy="3782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2350"/>
                <a:gridCol w="3562350"/>
              </a:tblGrid>
              <a:tr h="800390">
                <a:tc>
                  <a:txBody>
                    <a:bodyPr/>
                    <a:lstStyle/>
                    <a:p>
                      <a:r>
                        <a:rPr lang="sk-SK" dirty="0" smtClean="0"/>
                        <a:t>Vek dieťaťa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Osvojené hlásky</a:t>
                      </a:r>
                      <a:endParaRPr lang="sk-SK" dirty="0"/>
                    </a:p>
                  </a:txBody>
                  <a:tcPr/>
                </a:tc>
              </a:tr>
              <a:tr h="800390">
                <a:tc>
                  <a:txBody>
                    <a:bodyPr/>
                    <a:lstStyle/>
                    <a:p>
                      <a:r>
                        <a:rPr lang="sk-SK" dirty="0" smtClean="0"/>
                        <a:t>do 3 rokov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samohlásky</a:t>
                      </a:r>
                    </a:p>
                    <a:p>
                      <a:r>
                        <a:rPr lang="sk-SK" dirty="0" smtClean="0"/>
                        <a:t>P,B,M,T,D,N,K,G,CH,H,J</a:t>
                      </a:r>
                      <a:endParaRPr lang="sk-SK" dirty="0"/>
                    </a:p>
                  </a:txBody>
                  <a:tcPr/>
                </a:tc>
              </a:tr>
              <a:tr h="1381495">
                <a:tc>
                  <a:txBody>
                    <a:bodyPr/>
                    <a:lstStyle/>
                    <a:p>
                      <a:r>
                        <a:rPr lang="sk-SK" dirty="0" smtClean="0"/>
                        <a:t>do 4 rokov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F,V,Ť,Ď,Ň,L,Ľ,sykavky</a:t>
                      </a:r>
                      <a:r>
                        <a:rPr lang="sk-SK" baseline="0" dirty="0" smtClean="0"/>
                        <a:t> (S,Š,C,Č,Z,Ž,DZ,DŽ)</a:t>
                      </a:r>
                      <a:endParaRPr lang="sk-SK" dirty="0" smtClean="0"/>
                    </a:p>
                  </a:txBody>
                  <a:tcPr/>
                </a:tc>
              </a:tr>
              <a:tr h="800390">
                <a:tc>
                  <a:txBody>
                    <a:bodyPr/>
                    <a:lstStyle/>
                    <a:p>
                      <a:r>
                        <a:rPr lang="sk-SK" dirty="0" smtClean="0"/>
                        <a:t>do 5 rokov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R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4897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Narušený vývin reči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09443" y="1340768"/>
            <a:ext cx="7125112" cy="4248472"/>
          </a:xfrm>
        </p:spPr>
        <p:txBody>
          <a:bodyPr>
            <a:normAutofit/>
          </a:bodyPr>
          <a:lstStyle/>
          <a:p>
            <a:r>
              <a:rPr lang="sk-SK" sz="2000" dirty="0"/>
              <a:t>a</a:t>
            </a:r>
            <a:r>
              <a:rPr lang="sk-SK" sz="2000" dirty="0" smtClean="0"/>
              <a:t>.) 1 zo symptómov v klinickom obraze inej vývinovej poruchy</a:t>
            </a:r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2000" dirty="0"/>
          </a:p>
          <a:p>
            <a:r>
              <a:rPr lang="sk-SK" sz="2000" dirty="0" smtClean="0"/>
              <a:t>b.) vývinová </a:t>
            </a:r>
            <a:r>
              <a:rPr lang="sk-SK" sz="2000" dirty="0" err="1" smtClean="0"/>
              <a:t>dysfázia</a:t>
            </a:r>
            <a:r>
              <a:rPr lang="sk-SK" sz="2000" dirty="0" smtClean="0"/>
              <a:t> (bez poruchy v inej oblasti – napriek tomu reč narušená): výslovnosť, fonematické uvedomovanie, fonematický sluch, vyjadrovacie schopnosti, </a:t>
            </a:r>
            <a:r>
              <a:rPr lang="sk-SK" sz="2000" dirty="0" err="1" smtClean="0"/>
              <a:t>dysgramatizmy</a:t>
            </a:r>
            <a:r>
              <a:rPr lang="sk-SK" sz="2000" dirty="0" smtClean="0"/>
              <a:t>, chybná syntax, oslabená </a:t>
            </a:r>
            <a:r>
              <a:rPr lang="sk-SK" sz="2000" smtClean="0"/>
              <a:t>slovná zásoba</a:t>
            </a:r>
            <a:endParaRPr lang="sk-SK" sz="2000" dirty="0"/>
          </a:p>
        </p:txBody>
      </p:sp>
      <p:pic>
        <p:nvPicPr>
          <p:cNvPr id="4098" name="Picture 2" descr="C:\Users\anna\Desktop\500000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829" y="2492896"/>
            <a:ext cx="2304256" cy="9074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5696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Vývinové poruchy učenia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09443" y="-1683568"/>
            <a:ext cx="7125112" cy="7542367"/>
          </a:xfrm>
        </p:spPr>
        <p:txBody>
          <a:bodyPr>
            <a:normAutofit/>
          </a:bodyPr>
          <a:lstStyle/>
          <a:p>
            <a:endParaRPr lang="sk-SK" sz="2000" dirty="0" smtClean="0"/>
          </a:p>
          <a:p>
            <a:endParaRPr lang="sk-SK" sz="2000" dirty="0"/>
          </a:p>
          <a:p>
            <a:endParaRPr lang="sk-SK" sz="2000" dirty="0" smtClean="0"/>
          </a:p>
          <a:p>
            <a:endParaRPr lang="sk-SK" sz="2000" dirty="0"/>
          </a:p>
          <a:p>
            <a:endParaRPr lang="sk-SK" sz="2000" dirty="0" smtClean="0"/>
          </a:p>
          <a:p>
            <a:endParaRPr lang="sk-SK" sz="2000" dirty="0" smtClean="0"/>
          </a:p>
          <a:p>
            <a:endParaRPr lang="sk-SK" sz="2000" dirty="0"/>
          </a:p>
          <a:p>
            <a:r>
              <a:rPr lang="sk-SK" sz="2000" dirty="0" err="1" smtClean="0"/>
              <a:t>Dyslexia</a:t>
            </a:r>
            <a:r>
              <a:rPr lang="sk-SK" sz="2000" dirty="0" smtClean="0"/>
              <a:t> = špecifická porucha čítania</a:t>
            </a:r>
          </a:p>
          <a:p>
            <a:pPr marL="0" indent="0">
              <a:buNone/>
            </a:pPr>
            <a:endParaRPr lang="sk-SK" sz="2000" dirty="0" smtClean="0"/>
          </a:p>
          <a:p>
            <a:r>
              <a:rPr lang="sk-SK" sz="2000" dirty="0" err="1" smtClean="0"/>
              <a:t>Dysortografia</a:t>
            </a:r>
            <a:r>
              <a:rPr lang="sk-SK" sz="2000" dirty="0"/>
              <a:t> </a:t>
            </a:r>
            <a:r>
              <a:rPr lang="sk-SK" sz="2000" dirty="0" smtClean="0"/>
              <a:t>= špecifická porucha pravopisných schopností</a:t>
            </a:r>
          </a:p>
          <a:p>
            <a:endParaRPr lang="sk-SK" sz="2000" dirty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400" dirty="0"/>
          </a:p>
        </p:txBody>
      </p:sp>
      <p:pic>
        <p:nvPicPr>
          <p:cNvPr id="1026" name="Picture 2" descr="C:\Users\anna\Desktop\dyslex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773241"/>
            <a:ext cx="2625080" cy="2625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4381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Dyzartria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09443" y="-459432"/>
            <a:ext cx="7125112" cy="6318231"/>
          </a:xfrm>
        </p:spPr>
        <p:txBody>
          <a:bodyPr>
            <a:normAutofit/>
          </a:bodyPr>
          <a:lstStyle/>
          <a:p>
            <a:r>
              <a:rPr lang="sk-SK" sz="2000" dirty="0" smtClean="0"/>
              <a:t>NKS pri organickom poškodení nervovej sústavy  (v pozadí je vždy neurologické ochorenie) – pri DMO</a:t>
            </a:r>
            <a:endParaRPr lang="sk-SK" sz="2000" dirty="0"/>
          </a:p>
        </p:txBody>
      </p:sp>
      <p:pic>
        <p:nvPicPr>
          <p:cNvPr id="1026" name="Picture 2" descr="https://encrypted-tbn1.gstatic.com/images?q=tbn:ANd9GcRduWIkbA1DtSg6NZPAip0yhj2HhJMjOP1ujoMBF2ndatt9oUG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429000"/>
            <a:ext cx="4518824" cy="26526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73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692696"/>
            <a:ext cx="7125113" cy="907503"/>
          </a:xfrm>
        </p:spPr>
        <p:txBody>
          <a:bodyPr/>
          <a:lstStyle/>
          <a:p>
            <a:pPr algn="ctr"/>
            <a:r>
              <a:rPr lang="sk-SK" dirty="0" smtClean="0"/>
              <a:t>Poruchy hlasu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09443" y="1628800"/>
            <a:ext cx="7125112" cy="4229999"/>
          </a:xfrm>
        </p:spPr>
        <p:txBody>
          <a:bodyPr/>
          <a:lstStyle/>
          <a:p>
            <a:endParaRPr lang="sk-SK" sz="2000" dirty="0" smtClean="0"/>
          </a:p>
          <a:p>
            <a:r>
              <a:rPr lang="sk-SK" sz="2000" dirty="0" smtClean="0"/>
              <a:t>Odchýlky v parametroch hlasu (výška, sila, kvalita, flexibilita)</a:t>
            </a:r>
          </a:p>
          <a:p>
            <a:pPr marL="0" indent="0">
              <a:buNone/>
            </a:pPr>
            <a:endParaRPr lang="sk-SK" sz="2000" dirty="0"/>
          </a:p>
          <a:p>
            <a:r>
              <a:rPr lang="sk-SK" sz="2000" dirty="0" smtClean="0"/>
              <a:t>Môžu vyplývať z orgánového poškodenia  - zápaly, nádory, endokrinné ochorenia, úrazy...</a:t>
            </a:r>
          </a:p>
          <a:p>
            <a:endParaRPr lang="sk-SK" sz="2000" dirty="0" smtClean="0"/>
          </a:p>
          <a:p>
            <a:r>
              <a:rPr lang="sk-SK" sz="2000" dirty="0" smtClean="0"/>
              <a:t>Z premáhania hlasu, </a:t>
            </a:r>
            <a:r>
              <a:rPr lang="sk-SK" sz="2000" dirty="0" err="1" smtClean="0"/>
              <a:t>psychogénne</a:t>
            </a:r>
            <a:r>
              <a:rPr lang="sk-SK" sz="2000" dirty="0" smtClean="0"/>
              <a:t>, hlasové neurózy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57825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Palatolália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1009443" y="-1179512"/>
            <a:ext cx="7125112" cy="7038311"/>
          </a:xfrm>
        </p:spPr>
        <p:txBody>
          <a:bodyPr>
            <a:normAutofit/>
          </a:bodyPr>
          <a:lstStyle/>
          <a:p>
            <a:r>
              <a:rPr lang="sk-SK" sz="2000" dirty="0" smtClean="0"/>
              <a:t>Narušená komunikačná schopnosť pri rázštepe podnebia (narušená výslovnosť, zrozumiteľnosť reči)</a:t>
            </a:r>
            <a:endParaRPr lang="sk-SK" sz="2000" dirty="0"/>
          </a:p>
        </p:txBody>
      </p:sp>
      <p:pic>
        <p:nvPicPr>
          <p:cNvPr id="2051" name="Picture 3" descr="C:\Users\anna\Desktop\inde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460901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2147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Poruchy plynulosti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09443" y="116632"/>
            <a:ext cx="7125112" cy="6552728"/>
          </a:xfrm>
        </p:spPr>
        <p:txBody>
          <a:bodyPr>
            <a:normAutofit/>
          </a:bodyPr>
          <a:lstStyle/>
          <a:p>
            <a:r>
              <a:rPr lang="sk-SK" sz="2000" b="1" dirty="0" smtClean="0"/>
              <a:t>Zajakavosť</a:t>
            </a:r>
            <a:r>
              <a:rPr lang="sk-SK" sz="2000" dirty="0" smtClean="0"/>
              <a:t> – charakteristické nedobrovoľné pauzy, ktoré narúšajú plynulosť hovorenia  </a:t>
            </a:r>
          </a:p>
          <a:p>
            <a:r>
              <a:rPr lang="sk-SK" sz="2000" dirty="0" smtClean="0"/>
              <a:t>Opakovanie, predlžovanie, bloky, nadmerná námaha, vyhýbavé správanie, trasenie rúk, potenie</a:t>
            </a:r>
          </a:p>
          <a:p>
            <a:pPr marL="0" indent="0">
              <a:buNone/>
            </a:pPr>
            <a:endParaRPr lang="sk-SK" sz="2000" dirty="0"/>
          </a:p>
          <a:p>
            <a:r>
              <a:rPr lang="sk-SK" sz="2000" b="1" dirty="0" smtClean="0"/>
              <a:t>Brblavosť </a:t>
            </a:r>
            <a:r>
              <a:rPr lang="sk-SK" sz="2000" dirty="0" smtClean="0"/>
              <a:t> - patologicky zrýchlené a/alebo nepravidelné tempo reči</a:t>
            </a:r>
            <a:endParaRPr lang="sk-SK" sz="2000" u="sng" dirty="0"/>
          </a:p>
        </p:txBody>
      </p:sp>
    </p:spTree>
    <p:extLst>
      <p:ext uri="{BB962C8B-B14F-4D97-AF65-F5344CB8AC3E}">
        <p14:creationId xmlns="" xmlns:p14="http://schemas.microsoft.com/office/powerpoint/2010/main" val="151826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Mutizmus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09443" y="160338"/>
            <a:ext cx="7125112" cy="5698461"/>
          </a:xfrm>
        </p:spPr>
        <p:txBody>
          <a:bodyPr>
            <a:normAutofit/>
          </a:bodyPr>
          <a:lstStyle/>
          <a:p>
            <a:r>
              <a:rPr lang="sk-SK" sz="2000" dirty="0" err="1" smtClean="0"/>
              <a:t>Psychogénne</a:t>
            </a:r>
            <a:r>
              <a:rPr lang="sk-SK" sz="2000" dirty="0" smtClean="0"/>
              <a:t> podmienená porucha reči </a:t>
            </a:r>
          </a:p>
          <a:p>
            <a:pPr marL="0" indent="0">
              <a:buNone/>
            </a:pPr>
            <a:endParaRPr lang="sk-SK" sz="2000" dirty="0"/>
          </a:p>
          <a:p>
            <a:r>
              <a:rPr lang="sk-SK" sz="2000" dirty="0" smtClean="0"/>
              <a:t>dieťa je schopné verbálne komunikovať, avšak z neurotických príčin nekomunikuje – reakcia na traumatizujúce zážitky, sociálna fóbia</a:t>
            </a:r>
            <a:endParaRPr lang="sk-SK" sz="2000" dirty="0"/>
          </a:p>
        </p:txBody>
      </p:sp>
      <p:sp>
        <p:nvSpPr>
          <p:cNvPr id="4" name="AutoShape 2" descr="data:image/jpeg;base64,/9j/4AAQSkZJRgABAQAAAQABAAD/2wCEAAkGBhISERQUEhQUEhUSFBQUFRQVFBQWFBUUFRAVFRQUFBcXHCYeFxklGRQVHy8gIycpLCwsFR4xNTAqNSYrLCkBCQoKDgwOFw8PFCkcFxgpKTUpKSkqKSwpKSkpKSkpKSkpKSkpKSkpKSkpKSkpKSkpKSkpKSkpKSkpKSkpKSkpKf/AABEIAHgA6AMBIgACEQEDEQH/xAAcAAABBQEBAQAAAAAAAAAAAAAEAAECAwUGBwj/xAA5EAABAwIEAwUHAwQBBQAAAAABAAIDBBEFEiExQVFhInGBkaEGEzJCscHRFFLwByNi8eEVJDNygv/EABkBAAMBAQEAAAAAAAAAAAAAAAABAgMEBf/EAB4RAQEAAgIDAQEAAAAAAAAAAAABAhEhMQMSUUEi/9oADAMBAAIRAxEAPwDmYTrdXt+5uhWSfz+d5RER7JPiuTJ1w7gi6bZDDVG0zdEQ6nGNUpdSEibFSh1cijHttYZT6LdpgAsulIAQk3tQ0OyxjPzdezB3cSsmt5dZHIplq4o+3UTPjk24Mbf1KIw3+pVI8kH3o62Fh3jgtJjtnXSyxqoBSD2ytDoZLlwuGyDLmHDKR9UBHX9oscCx43ad/DmOqVipRYnsjIZ7rn6iss5G0dZdR0fboKcrQas6iF7LSAWsY5dqZByVTmlXPchaurDRpqeAH80SOJiNLQLkMY9uYYL55Bpu2MZiOhdzQ9D/AFLpH7ulHiPpZEVXcB56qwSrHoMahnA9zMHm18rgM3kim1BB7Qt1G3jyTqdDTqkRooscrCiJqrB4e1fo71IW1ZZ+DDsnpb1WitfHP5ZZ3kxUSpKJWiESkkU6A+dWxWbmPgk2TsH+aWKGrcTaDl4N0Qn/AFfUWF28fvbquau6Y6jcpH3HctOnbosShcM4tq140P0W9T7IibA051VtHuqZhqr4CAiiNCpeS3Lz+nfwCxX4Y6T/AMR7A+M/MRf5Ry69CuhpbEWtdPHhhuS3iVE4advPsRwb3YcxwIzah2vabqRY8xdHf0/ZUQVI/S2fJKPdnM24DSQb24AFoJ11tbYkHun4WXjK/tDqLi/NaOE0Qg0Z/bvvlDQT3m1ytMctVnlhuO0OHx/phC4AhjA2+m4Hxj9pvrovLa7GM75IXnNLSu/tSA397HezmnmR6rr5qkW7TnnoXHkuVrIIjK1wa0WOtgLm/Aozyl/C8eHr2CxWdwfbxWhg9SSsXFanPKT4LQwJZVtHe4ZJstV7lh4Y7ZazpVcvDHKcoONysrFTezTo35jzJ2B5Cy0nHUFD1kbHfEAfBEojxn2lwBzS6M9mzi5rraObc2PXT6J/Z+WRtNJRtjZL+oka/MWXlLhkDWs10HZ3O2Z2ouvT6nBopNHMDhw6InCcBihN4gIzzDATbkCdQrxuuJ0Mp97BO9g4xTxC/u5Y2NHvW6doam/7hwVeE4pMx3u6jtDZso2f38vHVdBNSl27nO7zomZRtF9BqjPkseO11O4EIhqpjjsrgphVhUZeHl+YtF7b2HId/HTquuppczAeY1XG4nGXSxtHwjXxHFdjRxZY2jojw27s+H58ZMZfq1RKkVErpcpikmKdAfKGLRkPcDzP1R8cTGNAdySx2LVrubR6IWul1XNHp27kFYdigz5LWG7D15FdpTuu0HmF5kBrdeh4K8mJoOpAAPiLhNllNHmGqnDunqGaqEW6VTG3QlbFOFi0T9AtSGRQ00PaUzqjkh2yJWujZ6V1Ml1k1mn28Vs+6WViQ3S2bAIAJWlhdTqBwXP1tWC7K3xW3gNMSnl0eLtcMl0WuyRZdBDYLRaEkZaXhVyR30VkRVkjFUQADCEbFIqy1MbhP2F5EF6jZVZlNie9p0sASdse4/ROCncOyURIClhEk3RtmjvG59F0pWHgMVnd2Y+tluFX4Zxv6nz3eWvhkxTplswRKSYp0B81YpFmiH+JI81gzuuunDbgtPzD14LHdhhuem65/wBd+F3iyoyuy9l8S94XA6GwuO7QELKpomZToFdhkzI5mkCxcQ0no42KQt3HUVCHaiqpDRoqI1KQrViKxqR1gtKnqAs62jSjYrWhCRYjFxcAeVwjYKmM7EHuIRo1hhJC5T2uqPdMPXZdzTNDgvPf6ngjIBxJT0mc3Tl8IjLiSeK9I9n6GzQuU9m8JzkW2aF3VAMgHFK3Z9RuRUugRkdNohY6wWFyB3lSOIsHxPa3vcPynwyu6tkjsr26hZdR7QwgWaS8/wCINvNPTY5GbDtDvbonLNlZlroa6JQyIiN4cLgg9xun92noth8qkGqZYohqNA4Ccu080kNVzAEDp9SjqFJujcGZo49w9brSQeEstH3kn7IwrfCakYZ3eVMmKdMVaESkkUkB85hWyNDmHmqk7SsK6cbpmtbluELIddN9x38FsTQB3QoQ4cTxAUaazKOrlkzMa4fM0O8wD9yhWSKdCP8At2j9oLfIn8hZdVIQnpMbbKltt1j4lizhcA2V+GUfZ944Z9b2OwbfWw4nRG1uGU9Rs0NNrhzeyfRQ1xB0keSEPv2yA8nncXt3WR9JU8+H5P4WLW001OzK7txjQPG4F9A4fdSgrxlzb/6NvVO60e3U0eOSN1Y61uB1HkVXj0T62PK7K1wNw6xtfqFjYRNwK6CGoy2U3gpeWXBJU0kMgDC8kGzmdqxI3tv6LgsLq5myhomlYHO7QD3Dc63F999bL22kpC4XO1v5dSqPZ2KT442P6uaCfA7jwTlsg3N8pezWHtcwZQDcXude/U7q/E8JAIFm3vwte1tjZKhoDEMrdW/tcSfI/lHiYDdhb3WKNTWhcudxlsw8hG0lCi2Sxn5h3cUVE0JeshXKhv0dtW3aeY0REUz279oev4RQaEjGr6Y3JBtQ06XseR0UiENPTXUqdxGh15XTC4oaWHPIBbXQIkboqioy0lztzsOSqTabl6io2WAA2AsnKdRK3c5KJTpiUBEpJFJAfOd04TBOFg3SSTJ0G0sNf2XN5EHz/wBLOxBu6IoJbP7xbzCjiEe6F4qqfEf7eUaOaLeu480XhVRZ9uJsB5LHlpiI8zTYniOQOgVeH4n2gXaOFx0JI07lOU3Gjt6dzZLg/wAHBZWJexl+1Cch3t8pPUfhU4bUkO6X/C6+mqRpdR0NuKhjkiNpGlh5/Kf/AFK2KGXOQDpqF1bmRyNyuaHX6XWE72acHEwnLya65Hgdx6pWnLHXUUgDQP50RTui5umrZY7CZhbwzbtP/wBDTzstumqgU4mtGEK4xBUwyK0vVaZ0PUUTTuAhf0eX4S4dxKPe5MyO6nSpaFZ7wbO8wrxVSDcA92iJbTqRiCNF7B/14+a7e8fdWA31Ccxp2x2QW4Joxdw6LSWZRSZX9+i010YdMM+zJk6YrRBlEqRUUBElJIpID5yUgoXUgVg3STqIKkgHCLnOZt0ICroH8OaFShRPYZTry/4QdRQ36cUXVxIVklgb7C1z37D0SaSp4fVuZo++mzuNuGb8+a6eixG4Pd9VhU0ebU7O19Ea7CHN1iNunD/hTRO3a4FNmab7g+g3+y0jMBIW/wCII8Tb7LhME9oMjyyW7C4Ze+x1ynqunpZQ67r3Jt4AbAKOj7dHC8HfVM/CWHVt2E/t28tvogKOYrUiqE09AZRNGOEgHLsu8tiqab2gDjbK8HiC21lqzSAoMwAm6XP4qWfotkpIRlOhaeNGxtVRNEqJThMSrZmUSkSouUU0XlbMUmZoPMX/ACsN5RmF1O7D3j7haePLlOc3GiolOmW7AxUSnKYoCJSSKSA+clIJJLFscJwkkkZwnCSSAnI3MEC5lrg7OFvEbJJIaxGBxh0Pwk3t+2/EdOi6Kir8w5n620SSU5AdU0kRp3l7QQC0td3ltxfhuUXSYNI0XidnB+UnXwKZJZqa0Fa5mkjS08yDbzRor2nYpJIFT/U3VsMiSSBGrStRjGpJK4zqV1ElOkmlEqDimSU01TlRqDcaEagpJKFNagxMP7LtH+jrcuvRHJJLrwu4585qopiUklaEHFJJJ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3075" name="Picture 3" descr="C:\Users\anna\Desktop\index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293096"/>
            <a:ext cx="2923525" cy="15121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9616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3-ročné dieťa</a:t>
            </a:r>
            <a:br>
              <a:rPr lang="sk-SK" dirty="0" smtClean="0"/>
            </a:br>
            <a:r>
              <a:rPr lang="sk-SK" dirty="0" smtClean="0"/>
              <a:t>Kedy navštíviť logopéda?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09443" y="908720"/>
            <a:ext cx="7125112" cy="6192688"/>
          </a:xfrm>
        </p:spPr>
        <p:txBody>
          <a:bodyPr>
            <a:normAutofit/>
          </a:bodyPr>
          <a:lstStyle/>
          <a:p>
            <a:r>
              <a:rPr lang="sk-SK" sz="2000" dirty="0"/>
              <a:t>A</a:t>
            </a:r>
            <a:r>
              <a:rPr lang="sk-SK" sz="2000" dirty="0" smtClean="0"/>
              <a:t>k nerozpráva rozvité vety, jednoduchšie súvetia</a:t>
            </a:r>
          </a:p>
          <a:p>
            <a:r>
              <a:rPr lang="sk-SK" sz="2000" dirty="0" smtClean="0"/>
              <a:t>Ak nerozumie hovorenej reči</a:t>
            </a:r>
          </a:p>
          <a:p>
            <a:r>
              <a:rPr lang="sk-SK" sz="2000" dirty="0" smtClean="0"/>
              <a:t>Ak má deficit – identifikované riziko (porucha, postihnutie)</a:t>
            </a:r>
          </a:p>
          <a:p>
            <a:r>
              <a:rPr lang="sk-SK" sz="2000" dirty="0" smtClean="0"/>
              <a:t>Ak má slabú slovnú zásobu</a:t>
            </a:r>
          </a:p>
          <a:p>
            <a:r>
              <a:rPr lang="sk-SK" sz="2000" dirty="0" smtClean="0"/>
              <a:t>Ak jeho reč ťažko zrozumiteľná</a:t>
            </a:r>
          </a:p>
          <a:p>
            <a:r>
              <a:rPr lang="sk-SK" sz="2000" dirty="0" smtClean="0"/>
              <a:t>Ak neudržiava pri komunikácii očný kontakt</a:t>
            </a:r>
          </a:p>
          <a:p>
            <a:r>
              <a:rPr lang="sk-SK" sz="2000" dirty="0" smtClean="0"/>
              <a:t>Ak je jeho reč výrazne </a:t>
            </a:r>
            <a:r>
              <a:rPr lang="sk-SK" sz="2000" dirty="0" err="1" smtClean="0"/>
              <a:t>dysgramatická</a:t>
            </a:r>
            <a:endParaRPr lang="sk-SK" sz="2000" dirty="0" smtClean="0"/>
          </a:p>
          <a:p>
            <a:endParaRPr lang="sk-SK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76658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1009443" y="908721"/>
            <a:ext cx="7125112" cy="3744242"/>
          </a:xfrm>
        </p:spPr>
        <p:txBody>
          <a:bodyPr>
            <a:normAutofit/>
          </a:bodyPr>
          <a:lstStyle/>
          <a:p>
            <a:pPr eaLnBrk="1" hangingPunct="1"/>
            <a:r>
              <a:rPr lang="sk-SK" altLang="sk-SK" sz="2000" dirty="0" smtClean="0"/>
              <a:t>Prebieha v určitých štádiách</a:t>
            </a:r>
          </a:p>
          <a:p>
            <a:pPr eaLnBrk="1" hangingPunct="1">
              <a:buFont typeface="Wingdings" pitchFamily="2" charset="2"/>
              <a:buNone/>
            </a:pPr>
            <a:endParaRPr lang="sk-SK" altLang="sk-SK" sz="2000" dirty="0" smtClean="0"/>
          </a:p>
          <a:p>
            <a:pPr eaLnBrk="1" hangingPunct="1"/>
            <a:r>
              <a:rPr lang="sk-SK" altLang="sk-SK" sz="2000" dirty="0" smtClean="0"/>
              <a:t>Zárodky vývinu komunikácie  - už v období vnútromaternicového vývinu (cmúľanie palca, otváranie úst, hltanie, čkanie...)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sk-SK" dirty="0" smtClean="0"/>
              <a:t>Vývin reči</a:t>
            </a:r>
          </a:p>
        </p:txBody>
      </p:sp>
      <p:pic>
        <p:nvPicPr>
          <p:cNvPr id="10244" name="Picture 5" descr="w63347662031803695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221088"/>
            <a:ext cx="2663825" cy="199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1731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5-ročné dieťa</a:t>
            </a:r>
            <a:br>
              <a:rPr lang="sk-SK" dirty="0" smtClean="0"/>
            </a:br>
            <a:r>
              <a:rPr lang="sk-SK" dirty="0" smtClean="0"/>
              <a:t>Kedy navštíviť logopéda?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 nevyslovuje všetky hlásky správne</a:t>
            </a:r>
          </a:p>
          <a:p>
            <a:r>
              <a:rPr lang="sk-SK" dirty="0" smtClean="0"/>
              <a:t>Ak je jeho reč málo zrozumiteľná</a:t>
            </a:r>
          </a:p>
          <a:p>
            <a:r>
              <a:rPr lang="sk-SK" dirty="0" smtClean="0"/>
              <a:t>Ak nevie porozprávať krátky príbeh/prežitú udalosť</a:t>
            </a:r>
          </a:p>
          <a:p>
            <a:r>
              <a:rPr lang="sk-SK" dirty="0" smtClean="0"/>
              <a:t>Ak má narušené fonematické uvedomovanie</a:t>
            </a:r>
          </a:p>
          <a:p>
            <a:r>
              <a:rPr lang="sk-SK" dirty="0" smtClean="0"/>
              <a:t>Ak máte podozrenie, že nerozumie hovorenej reči</a:t>
            </a:r>
          </a:p>
          <a:p>
            <a:r>
              <a:rPr lang="sk-SK" dirty="0" smtClean="0"/>
              <a:t>Ak nie je jeho reč gramaticky správna</a:t>
            </a:r>
          </a:p>
          <a:p>
            <a:r>
              <a:rPr lang="sk-SK" dirty="0" smtClean="0"/>
              <a:t>Ak sa zajakáva</a:t>
            </a:r>
          </a:p>
          <a:p>
            <a:r>
              <a:rPr lang="sk-SK" dirty="0" smtClean="0"/>
              <a:t>Ak nehovorí v súvetiach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12857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Efektivita logopedickej terapie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Logopédia – rozvíjajúci sa vedný odbor (veľa výskumov, grantov)</a:t>
            </a:r>
          </a:p>
          <a:p>
            <a:r>
              <a:rPr lang="sk-SK" dirty="0" smtClean="0"/>
              <a:t>Vynikajúce diagnostické nástroje a účinné terapeutické techniky</a:t>
            </a:r>
          </a:p>
          <a:p>
            <a:r>
              <a:rPr lang="sk-SK" dirty="0" smtClean="0"/>
              <a:t>Nové moderné prístupy</a:t>
            </a:r>
          </a:p>
          <a:p>
            <a:r>
              <a:rPr lang="sk-SK" dirty="0" smtClean="0"/>
              <a:t>Efektivita terapie – včasnosť zachytenia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- pravidelnosť cvičenia</a:t>
            </a:r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="" xmlns:p14="http://schemas.microsoft.com/office/powerpoint/2010/main" val="187789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1400" dirty="0" smtClean="0"/>
              <a:t>Použitá literatúra: KEREKRÉTIOVÁ a kol.: Základy logopédie. Bratislava: Univerzita Komenského Bratislava 2009. ISBN 978-80-223-2574-5</a:t>
            </a:r>
            <a:endParaRPr lang="sk-SK" sz="1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09443" y="-603448"/>
            <a:ext cx="7125112" cy="646224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sk-SK" sz="4000" dirty="0" smtClean="0"/>
              <a:t>ĎAKUJEM ZA POZORNOSŤ</a:t>
            </a:r>
            <a:endParaRPr lang="sk-SK" sz="4000" dirty="0"/>
          </a:p>
        </p:txBody>
      </p:sp>
      <p:sp>
        <p:nvSpPr>
          <p:cNvPr id="4" name="AutoShape 2" descr="data:image/jpeg;base64,/9j/4AAQSkZJRgABAQAAAQABAAD/2wCEAAkGBhQSERQUExQWFRQWGBgWFRcUGBQVFBcUFxUYGBUXGBQXGyYeGhokHBcXHzEgIycpLCwsGB4yNTAqNSYrLCkBCQoKDgwOGg8PGiwiHyIvKSwsKiwsLC8wLCwsLCwsLywsLCwsLCwvLCwsLCwsLCwsMCwsKSwsLC8sLCwsLCwsLP/AABEIALcBEwMBIgACEQEDEQH/xAAbAAABBQEBAAAAAAAAAAAAAAAFAAIDBAYBB//EAEUQAAIBAgQDBQQGCQMDAwUAAAECEQADBBIhMQVBUQYTImFxMoGRoSNCUrHB0RQVM1NicpKy8EOC4SSi8Qdz4hZjg7PC/8QAGgEAAgMBAQAAAAAAAAAAAAAABAUBAgMABv/EADMRAAIBAwMCAwYGAgMBAAAAAAECAAMEERIhMUFRBRNhFCIycYHwI5GhscHhM9EkQvEV/9oADAMBAAIRAxEAPwDYqKdFJRTorpWcArsV2K6BXTpyK7FdilFdJiApwFcAp4rp04BTwK4BTxXSIF43wEXCHXwke3A1deX+4cj5mvOsbj27xmJZdYAHkAdSfWvYIrDce7PE3iw5+7bb1NBXIVCHMdeH3BYeWx44g7h943bVxPaMSJPQ8vPQVVw+EZ7T3BGVDl8ydM3pE+/Wi9jhyWlUk5SOY0HpUWLthVdrdwlSyu9sZSJkMY5+ICcpOtBUqiajscfzGpqlfhga9bKBSCCTOkwfZI/Gr78SLgDULA0nRvMx91Q8Vsd44azqDrK6SrbjzJBPwqbKtlQbmUageJgIJIyyvSJ+VQwGATzNPMydTTVdleK96hWB4diuxGx5nUfnVPt7Y+itXBvbuqRvEMYMxr01qr2bBW+BmLeEMTIO8LoAAANtup9Ab46ovWL1sTmUZhyMqQ4MnTlTGk2unENcBLkMvX+doH7CwouoCSCQ4kESD67+vlWov2QykMAQRsdqxPZbGZcQo+q4ZNyTOjJqeQBK+41uiK0pbCY364q57j+p5vxnCDvTMiIzeKAsKDrIMabR7qs8PVXs3bFswwCtlliT4paZ0nUDKNtPStTxTs/bvEtAzlcpmYYcswBEwdjuPKsvj/8ApBdfu0D+FQfGxOczcJJO2kadQTRtY+1UhRHPT6RPb5s63m8j5SvhMG4uWydSGXQZhoTrJA6TV7G8PUDIMhymSWlmDkdOQIjUa7b6imYLtEShI0aJBIEDWJJ3MTJPQE+VVuMYDNea4jZDClcvNXB0YbNrz5jfrQFpY1lqZqbYMZ+JeMUatIhTkHY4++Y/9Eb65QJscpBCzoICzB150sNhpy2lzeJok6GIOfTksR66elQYViLkkkBdXE+FrY9qAdj5DT02O14fhLYUXFXVwGJOp1ExPSndas9MaSB9J5q1opVbUpJ+cs5YppFSEU0ilMeyMimkVIRTSK6dIyKaRUhFNIrp0jIphFSkUwiunRkUqdFKunQqopwFICqXG1Y2WC7/APnfymKljgEy1NdbBe8tW8UjGAwPxg+h2PupuJxipv0k6gADkST/AOTWItYlrSM73FOpzAEMhUa5Ad2uEmdNoGoqXjHEi6JluLLyVZtF0AUKxEgMABvpLHahDcMV2G8a/wDzhrAztNHc7UWFOrf3fitX8Fj7d5c1tgw8twehFZL9SKqhp1iTm1fXy5emlVv1l+jeNJ1ZRqAASA06em+vMetYUrticNNanh9Jl/CJz+k38U4VBgcV3ltHiMygx0JGoqwKaRGRg4nRTq4KdUyJQv8AGramPESCQYBgRvrtQjinHbbr4AxYeQKj1M/dV7GAm430ds8hIzMdtxXDwvOPpAqL0RVE+piY+FDuhcEHiMaYpU8Of3/qYjinFXcZMg01JOxP1fZMRvUHD+DXTiM+YZD7R6iIjKSdiAemlejY7gdu4gEQR7JGhH+dKAjhb2W11HUfiOVBVqbUVOgRjTuaVYbbEdJPZwqoIWI8gB67UL4thCwBzklCxAAUzI2aQBAPnt1NWsRiDEA/nVRrcAnlS2kjMdRO82Sn1Jj+ydm6bxd0VJAEAyYzZiSZ8tB+ZrVYy5kObICI8RHtRyHpQbgePtW1zO2XMYGaZJO2g25/GiFztLZ0gs0gEQpAIOogmnlEhaYyYquqNR6p0qcD0mT4lw7uXYWw0EZ7fMwrSyyTqQSxG+hNa7g/ExftBtAw0cdG6jyO4/4rO8U7QWbij6MnJluqdJyMYeB6SCDVPhWMXDEFHzAeFswgMh1Qk6gaahjpyMQRXBwpyDDHtnrUQrjDDj79f3m7oJ2q4V31rQSQRMRMdQTpIMb6b7bgxhcStxQynQ/EHmCORp5FFI2CGE8/UQ7q08xHD7lvY6DQNOSDyjNGvkJNFcMrPltqnehVGaMogjQ5QRESToI+8nSYrs5bckgBSd40n1jQ+8VZ4fwtbIIXc7n0o17hWGTuR9PzMVJZur6QAFPO+fyEzP6pZsqsAiMwLAAl2ynRcqjbmSfwo+eIpIRGUHYTp5aTpyqtew5XvlUZblycjSZbwgxJ9nWYHvFR4nCoQLSMLexKgKSR0IO+vWZivPVPEKrPpYY5+98z0lCxoINpzE8UuW4Ba3J2JV431Jg/IVKcRcYZQVLHUHXLl5tC6xyiR6mqWIy92VuMrFddIGUfaiD4vICDG2lV8DiD3ikFpVckFCJUaxGup08+k1katU8N9fsbQsWiadQHH5QtgHuBmW4S2k5gCFEnQeLU/wBR21q8azd/ineB1CnvBDAEaMBoYXXz6nXlrBDs+7FXzcmyjWYgCfdM/wCCiKFZi3lsc+swuLXQhfj0hIimkVIRTSKOi6RmmkVIRTSK6dI4rtdilXToVAob2lcjDkgTBE+hlfvYGiL3AoJJgDrWM4r2ofEKwsrFkGGdyEVoO0kFiNCfCBt61Ss4VSDCrSkzuCOAYOxhzW1VgVXKDK6hXaCcy8xOnh10HpUq4j/pxbOTvrbK1sMyQFYiWEgDKNxM6GfKncNUAQULpHtWyTA28S3ACwiNV5CnYLg6yDeMhdEynLoWJKMsTp68+lKgQuT0noHYYA32MtHjqH2ygtnwq5aHbLpmCBZ16ecUP4nwhr122ikG2syymfESA0qNdPD7h51e4nhiihrUMoO2UFlJmB75MHmdDvVThth7ZKmCCwaMw0tgeOUmYg8+lcAgww6yq91OJtcPj7KKqBxCgDz6ag61csYhX9kg8/dXmxx6AeLTkI8RnpA93xrRdibLZrjkFVbUA6xpE+U6afwjyo2jcs7acbQC68PSlTNTUczW06K4KcBR0SxVwpNOpV06cArj2gRBE+tctE6z10p9dOlVuGp5ihHHezauM4BLDcdQNvWK0NVOJ8QWxaa42yjQDdjyUDqayammDkQmjWqq4KneYPFWiSqkAZTMD5SDtpNVMESyqTPsnTTQoSIHll+Zo1wrHNiLma6FBJA8BBA8WqbcjI8zPlUmM7OlCrI+VFzSCAQcwO87axqJoNU292PzchWUPyRM7ZupMo2bu3KsIglHgMIPKTHxrow2UMBq1udPt2jy+O3QlaZiOCst269vKyshEKZcMcviA6ZoP/Nd755DsrLCgOYIHiBXpIhgOcaSKqy42EIp1Cc6pouyONClknwMAyE+nsnzifgPKtMuJQmAwJ6SKwH6GxsK9rxwxzIpjKCBkMncDUGNJNCU4u4uQcyMJmG0AGradJEVstQoACIvuLWlWqFtRB446z1mKVDOzeMa7h1Z99RPWNPvBomaKByMxJUpmm5Q9IK4/iQiAkSSfs5hCqzmVkT7Omu5HKaH2bjZO+u5QYmYzPqfDtHloOZ3o3j8LnWAYI1UxMH056EiOhNAcXZKkKua0WO+Ym2igRCctTOmhI+FK7nWHPQcxhaFWXT1/iV7txbkPDBtFLEZQpIJVssmIJB+JoJgrhS4M0jKfHrqAD4p6jf1o/b4OEYMjlnhQYAg6ksS2ygwAfKdyRVdQRKOpZRcImTnRWgIW+0JLCeWlZowddj+cbU6qqCF3EhscWLFCtoFnLJoyqZGhPsaTMzPKj/DnCQhQWywJAGoJWAfFzMEe70oPhO7tXJY5QglR4mY5t3YhY9I6mprWPN2/wB6JW1aV5dpAYkCdCNhE+6qCr5VXIG3WCXFIVBgDbHO/wBJoTTSKi4dj1v2luJ7LTvvoSD8xU5FOgcjMQspU4MjIppFSEUwipkRkUq7Srp0b2lDfoz5Z5Zo0IQ6MfdM+6s4mH7zD2yFgAmU2HhcQvT2AIrbxQ+12ftoxa3mtzuEZgD7gRQ9xQNTiHWt0KIwR1zMqvD7ly6XzPbVRqTKgLBBABIBJmZ5RvUWJRS02mEKAjFzsyGVc5onNmgbCSKL8UtBHc6EqujNJMl8rGWJ11HpQaxfXxHd5QkaHMqljGuskwo8yBzpcNKnQRHilnXzPyEmsY8Wlh1IkwwuFswXMZJgg77emns1YvK+QeJhBBIXRlJExm+vqN2E6edDblt+8QuFzKw+jBcBiTJADN7Q5KYB28iUuu2UAq2cmWkERqQoZtuZ0Ek6CuJKqAm43lmADAnmXOzvCluKCXc6AwCUEyQZAO/oY+NamxYVBCgAdBQbgl23bU5nUHaCVB08qJfrW1+8T+oU0oAKgzzPNXVwKlQ+9tLgp01RPGbI/wBRfjXP15Z/eL8/yrbWveCeYvcQhSND/wBe2P3g/wC78qX6+sfvB8G/Ku1r3neYncS9bWBTpqgOOWf3i/P8qcOMWf3i/Gu1r3na17y4WrK9tbrm0FkIfGRqCTsqkTA2ZufMVohxG0f9RP6l/Os720xX0aFLgABhoaRqyxOU+tZ1SNJxDbIg1gPn+0DdllKG0pyyCJgpE5hIgHzrbcRw+a28blTp5xWM4Bem57Q5DnrDDUSK097tFZIjxEER7OmvrQ9BgAdUM8TdaVRMniZm2Vt3UfKQZ8XsSwKFTOaOi/0iiva3g63cPmUACPEVA9ltQ0eRg+k0AvYFQSCLRykgysbHqD5Uf4dxNbWHW3cUsDmECCMs7a8vFHpVKJABVoVeuKOmtnYc/IzPcFuC0JDQwHjUAkZtpnaI01060eHZ2xiouDQ7MPyIPsncb/Ks9iXFtwT7LHwk6wRoORgwAZEHejvA+L20ZoByx4m38XhgDcnVm58jU0297S3EvdP+H5tNumc+k01jDqihVEKBAHlTqFt2ltcg59wH3moLnaheSH3kD8DRJqoOs8u1wmcloaNA+M4a4pzW5kjKSJmASR7tT8POuL2p629PJvzFG1MgHkRNUYJWEItroK2V39JmL3E2SFX6QyYmSMoExpqW+O9Rixfv6sLloFlkEiMgGoCESZ6e/lWoOHHn/U0ffXVtgbChhZDUCenWMTfKB7q795mG4JeDORbRlfl3mRgSftZZ6c6ms8GcobbeC2ZBUMCSD7Xj1Oux23rQ00iivIQ8zFr2owxtIMLhVRQiABQIAAgD0FOrF9u+POp7tGgSEO4BcrmYkjcKCojaWPSs7hu0V1CCDrPlJnlI1/znUmoAcS1OyaomvM9UNNIrIYDt7p9IhYRJZCoYDqUMAwZEgj0E1qsJi1uotxDKsJB2PvB2q6sG4g1Si9P4hH12lSq0xhAU4VwU6ryIN4rw1rg8DQTMiEO4g6OpGo360Obshmw7W2bxkAqRGVWBkNAAk+6tJXaxNFCcmErdVFUKDxMmeC4gkBiTGxn7idvjR3A8HRFEgFuv5eVEBSiq07daZyN/nJrXdSqMHb5TEcXSL9wcs3/NVBV7ja/T3PX8BQK7iWGKRAfCbbMRpuCYM78qDZcsces80y5c/WXzXaVC/FcXMWcTJUK2UAa5dt9Pn7qoFzKqMwnNdqphcyubZYsMoZS2rRMMCRvy186Vpe8zNmI8RCEEgAKYmNjJB35RU6ZOmXKVV7l9hazEQ8AR/GSAPdJFMbh5iRccP9osSpPmh0jyFRp7ztPcy5FK8ga26EaNHnqNj61WW/nsljoYII6MDlYT6g1WwHDlNpDLhioJIdtyOhJHyqwXG5hFtUNCoKvYy9g0a3vEkQIJ2H39Z8vOocRZZ3QbIviaDBZhoq+nM+gp6NCvMSsyesLIPwI0qHA2M1tGZnJKgnxuNx0BFQBjeE31612+sjAGwk3FVIZbsSrwGgA5bgADT6wGE7zzirNy/mVBEQuo5gk/llqElraP3bMhynUM07TuT1qu2CZZNt2nfLcYurHzLSwJ6g+41JwcnvNrjxI17VaBG46/KWXWVK6EHcMAymNRoefnTcMpVAsBeoXafU78/j51HhsWLiFgCCJDKd1Ybg1BwT9ismYLiT5O1dviL/PqrSNLV7ueJav4hUEuQokCTtJ2qSKo4/Di5ctI2qjO7A7GAFHzf5UuDucptt7VpihPVd0PvWPhUafdzMNPu5l01t8Gfo0/lX7hWKNbPh37G3/Kv3Ct7bkwuz+IyciuU4000ZGUaRWe7VdpP0UIoBLP0jQDc6/kfy0RFeadq73fY0oCIWJJJhconNA5DXfqfKs6jaRC7OkKlTfgSnxa4L/gy58zZnYyzq2ZhIUbAyJIG2mkCrK8HWyyKbZuZSC2YxckkMFAWRKrlkazr7hmMwItpn7xGE+EqZBdSDlIifPbb1q7i8E97I4hoRc87hQNHk6lSNdOZIMaUGXIGDHZpqHyh2MqcUsLYIFpiAQJhoZyzOZIGyqPD0kdZrR9k+LN7LMSp2zRnH2sx+ssxDbzIO9CuMNaa5Z7wMwBc+CMzKQigyeRYMfMztU9i2nfoba3DMo2fwG2uUkQgEQQGg+R0B1qyOSNed+0g0s0yrTekUqbYJKrO8CfXnSo6ebK4OISFOArgp4FXlYgKdFcAp4rp05lpAU4V0LXTpheMGb9z+Y/LT8KA3F/6xP/AGW/uozjHm456sx+ZoMw/wCsXysn++lgOST84lB95j84Sqrwsg2bR/gX7hVuqPBxFoL9lnX+l2A+UVT/AKmZj4Y682W8D0tXD8GQ1Lw+3Fq2P4V+JEn5zVbG+2/lYf5n/wCNW0tyigMRouoidvMGrEe6Jc/CJzGrIX+e38nB/CrBoetwlAWMxdTXTYlBy/mojVWGNpzDG0o2/Yuj/wC43zIP3k13C4hUw6Mdgi+pMCABzJOldtD6O4er3D7gxH4VBwjDE27bsZhfAIgLynzblPwq/Q5lzwcyfuyLTlvaYMzdAcu3uAA91S4FYt2/5F/tFcx/7K5/I39pqPCYK3kQ5FnKpmBMwOdV5EpnK7ye/wCy3ofupty4Zgan4/574+dPujwn0P3VFcXUnX5+fy/KqiVEqYOReviIlUfluQynYn7IqTgw+hX1f/8AY1R4A5r19umS2PcCx/uFTcKX6IfzP/e1aNx+X7TR+D9P2kGIxAF1tYKqoEzHiLMdR/tplq+BiQRMXUg6MBnt9JAnwzVrA6tebrcI/oRV+8Go+MCFR/3dxG/2k5W+RrhzpkjnT9/eZfrZ8L/Y2/5RWMitpwsfQ2/5RWttyZvZ/EZYIppp5ppowxlGGsD2r4F3VxrqKTnB0gsrfaXQgqfPoPI1tcVi4Hh367x/zQ39MXWSJG8tMctfypdcXVNRgbxhaI6nV+k86u3yoEW8ndhri5mzNmW0WVsoEROsEnfbarPZ98gUliv0TXSQc2Z5E6NpOXWBzJra3uEWb6jwqNJRlAEA+Q0ZTOxkanrWNu4DE4du6XDsQ05GthrgiYUSwIyZQsqd48hWdKoKo90cQ/zEzv8ArBt2+5dLhbXKNW0IZWOo5bjbzrVdkEz6OmUmbsgnVS0KNdgTmMbaedQ4bs5cdh9EoiBNy28DWT4HbITqftCtXw3hotA6lmPtMdSf8JJ99Eomps4kXlygTSpluK7SpUXEMvipBUa08VeVjhThUF3FKntMB9/wqrb7Q2GLBLisyiSoMnpy86nBkFgOsKAUjXl/aHtOXfUafVEZjHIhGOVAepBYyDERWq7KdoTdXIwPshkkyYI1UmBMEET0Ard7Z1TWeJitdWbTADHWhTsBi/8A8PL/ANyilBseQuJzFSR3UAhWYZs/kDrE784pIm5MWU9yR6GF7bgiR/z76r4YQ9xfMOPRhr/3K1VcPxFRrluegtv+VXHBlXUE6Qy6BspgjQncEbeZqCuNpBUjYxgTM90fwKnvIcn+4VPg2m2h/hX+0U3B2iAS3tMSxHTYAT5AAVHaDJmthSRJKMNVCsZ8XQqSfUAe7jvtJ52jDZ+gfrqw/wBp0/tFXGxC7z5+7enpbAAA2Aj3ChV/DtlNoK0nwh48Pd/an7WXSOoFd8Rlxh5ZweuHBPNS39Ut+NP4T+xT0/E1OyAJA2AgegGlVuD/ALFR0LD4Ma47qfnIJypPr/uT4tZtuDzVh/2muYT9mn8q/wBop+I9hv5T9xofYuhVQQ5hVBOR+W/L7tPvrlXKyFXUu0I3BofSoMVie7tltzAgdWOij3mprd0MsgH3gqfgao2bbXHDMCEt+wDoWeILEHkOXxqFHfpIC9+kl4dg+7tgHVj4nPVjq35UuHCE95+Zn8at1SwyMLTaGdYHOcg/GajOcyM5zmc4RraDfaZ3/qdj+VScRs5rNxeqn4xI+YpcMtFbNtToQqgg7gxrVhh86kn3szicPn1lfh17Patt1UfGNa3fCj9Db/lFYHhdhktKrCCsj3ZjFbzgrfQJ5A/ImiKOA5hltjzGAlm/cyqWPIenzrFcd7XqvsfSEiY1C5fXl5UZ49xHN9GrBRMMzkJ4SNSpYiYJXUAj8Mo+HW0ly/CG6YVMhR7YLMArADY5Tm6CQRvAxrfit6Dp39Z6qxoKBqfk8R+B4lcCAtmCeIozgS5gMpZiYXL7JGxI89AV63IJV4ghiwCZRM7lGZlGY8xG01YwPDYnE4jxiT3atr3j6kzI9gEyfhzo3cBtW0u3d1RmMKAfpICWwBpoozZY5qOdSqL0HrGGDSBOcdJewWMKqVUqFtovjZ0YssAhsgIyrA3YzGtGOD8QzqAzIzQxDWySjBWAPtag6iRync1guA8NvLdLZCylVS4pYqCe7MBvCcygSNjpHWtf2dwJUl5kszs0DwaqigJP1VCRP1jJ6VlTGivgdYsuUwm8OmmGpDTGprFEbSrldqJ0t3r6orMxhVBJPkKyGL7fsbwtW1AMtmJ1MqpbIJ0mRl26x1rQdorRbDXADHskneFDqWMc4AJryviOIexfdU+jIcnMPbaTIOfcb7CB60xtaKv8Xr/H+4HWdgcCFsfcd2Ml2OmbMSSWPyIkwIHTTXW72a4SUuB3gFgyKrazmEAFdoO0Cd+RqxwG93lnvLgYyQhAHhbSSwAIyxHL0AA0ruIxV8BGD5dSjDMUWZlSAogyp0I6UNfeIGh/x0xtzDfDPC0rDz6h54gniXCjIaS50DtG7nmV3GhAG+gn00vZnAt3ymYW1ZAPVncAsfQEx6g1JgrrMhJUZvtONfbAQGNZM5hudfOgWOzrimNt4KnKsAo4CgKYYqFcaHwzqDpVrO7qXVI02I26zLxG0pWtQVKfXpnt1lmumtZwOzau2VfukDaq4iYdSVYa8pFExhkGyKPRR+VLTakHBMAW0LDOZ5/NKa9DFsdB8BSNkdB8BUezesv7F6zz6a7Nb79FX7K/AV0WFH1R8BXey+sn2P1mBAqRcK52Vj6KT+Fb1VA8qVjEq85TMGDvv+NT7KO8sLLrmYgcMun/AE3/AKT+VPHBr/7pvhW4pwqfZl7zvY17mYQ8Gvj/AEn+E1G3Dro3tv8A0t+Vegih9zj+GD5DftBhuM6yPXpU+yg8Zk+xqeCZi/0R/sP/AEt+VL9CufYf+lvyr0NVrpWo9mHeR7Gveeejh1392/8AS35V39VXf3b/ANJr0ApTStd7Mved7GvczCLwS9+7b3wPvNSJ2cvn6oHqw/Ca2pFNIqfZllhaJ6zL2eyrfXcD+UT8zFX7mG7m0ESSJ5kTJP8AmlFmqG/ZDqVYBlOhBEgj0qWoAqQu3rCaKJSYMBMPj+Bl2a5cuZRMkwxYKYCqFnUyIEbknSqd6wrghWJKqGvIQf4RIZQRmBUdYg7ia3C8LRAQgjrmLP8ANiTHlNDrvCcp8CEZswJBGVSVjMVmWHlrEmlppVaWwyY+pXoPJ+QmfwuNsHu0tg3XtiFzyEBLDL9QAklgJjkaB4gXb94NdeFkle7JuAMpCxJiYJjbLJ9a0/BeB927G4yFwotlbbTrvnMAFWMggRpA3orgMCrKGUAKZiQATOpMpp7U+pmtVqtU91BuOZapWRW1HJHrBfCuHojllU5n1JzONTqcyExMn3R5Vo8NahR/kDkB5VHa4eBqfgNvnrVk1pa27oS9TmLrmuKh2jTTDTjTTR8CjaVcNKunS9GlYrtR2dt50LGAJysZjIurKxGunX/mtqDQPtfhS9oQJjOP6kMfMAe+irdyHxnGYJcoCmrqIB7PYgeMXHQrmDrGaFygAgEgAAeEafajcirq4VrjsTehJ8CJK6D+BhHhEGRM6maxmN/Z3I5Mif7PGZ97AGpMOSEt5GfMWLKFJG0ARHmG+FE3PhAq1CykDvn+pa08X9nphWXPb7M1WL4vbwuZM11rsyzEL4s0Gc0iBoNN9/UAcNxcLMF2zGWLNEGZlFGgM8zNGcbwA4m0rGVuL9cKzKecGJ5knykegB2eAXM3ie3lB1yZ3f3IF++N61s6FvSTDnfr2P32gV7cVq76h9IbwPad8M1pSQ6XJM/bOaJboxELPIrrIr0C1cDKGGxAI9DXltzhF/EZLKWyqhpDMIyqRrE+JidCTA1AgAV6dgbOS2qkyQIoa8FIMPLx9ITaF9PvScV2qvEcX3dtn0EDQnYE6AmqSY9kLF2lUnN7I0jckxqAJ+O3IMDMZJSLjIhemu8CTtzoPb7UI7qtpWaSJLAoADsTOu2vXyEg1Ux925eRs5VRAbKhzETcCoQY1YrmPlpz1FNS8Zl1t267SXiPEzdJS3mKgwSoBPuUmW2YabQfSrfZpFW2VWIViNOsCdNwfI/jQe5a7ghRAUQoCGDs3hyMSrQFA2mPjR3gUm0GJBzEsCJ2J03J5AVptCqgVaOB6QnThTacKrFsz/He0QXNZRWLtK5hAC8mOpExr8D0rJYvGm2pNkIAshZCkaLMtI0JJJPp7zp8bbRbjux3zqAd/HmjnzzfdMUFwuARACyuxuCO7MDRD4WA3nWPPWKKZqVJctx/MLpJqOFEjwvE8Rcw65HylxnygsqBdZZYiJ8JyExBMAkmp+Edrnsyj3TeIjMMgi3PIsY09dpj0uYTDqseFDHhGTQqQwYJlzakEsdDy5zWdx/ZYm4EssI1zKzBXUh2JOU+0CCIPQCsaValVOM7SalFk5E3/De0QuXBbZMrNGVlbOhMSBMAqSCCJ670YK1592dSMTZtFoYeFpOY/RhiMx5Es2gP2RXoTaVDgDgwZxgyNlqNqsEf576p4vFrb3OvIDfyrJnCDLGVAJOBEaY1Z+7xi7dZglxEymIVS7T5kkDroJolw3FMyw5BbkV2P5Hy9awW5Rm0gwl7ZkXUfyls0005qaaIgso4rhFu57QaOYDuqn1VSAasqgAAAgDQAch0inmgXajimS06pq2UzE6AkATG05vgDVGKoMzemjVmCCP4l2psWTlJLtEwgZ4HU5QYHn5V3hXaOziZCGG6Hz+YOmxArzhj3l64pgkvcVRABUqWFsCOXhAjaKs4W2bTBiZcWznK7KAxUAaQXzBYJnVZ0AkjiuS2MRsfDqYQb7kZnp5FRsK89xnabEZUZbhXMoYgklhJIE7DWJ0A39Kv8B7YOXVLxzSYzeu3+T8KuLhScQZvC6wTWMGbEmlTSa7W8Vy6DSu2wylW1B3+M00GnA1fiV5mUu9hRmYgjKwKkSQCJkaQYIIBkHltyq/w/sglsg6aCNNTA5SQIHu899aOPcABJMAdaF4zjmn0Q0kjMdIiD+Na1btwMsZFv4eH2UQzathQAogDYCumDvBPnBoAca2ZMznLcaFHLxKOfPVj8Kz3EsQzWbbByCCVY5iDJAYa/wBXwoTzvSNqXh2sgFv0+c9DWnTXmjdo8RYsko5JT2g4DBjcAFoLz8JBkT0Fa3gPG7j20/SAquQJK6D3jkdqk1FGM9ZhUtGQkLviEOOqTh7sAEhcwDTlJUhoMHbSgXF3m0qr4i8ESFkjJm1DbkkAAdQPOtHjQTbYKJaNB7xWO4ye4uJmGVCUUEmWUZB7J5EFVGvXzrQnCmWthkfWPuY4W7jGZGfNPLKyPABPLMVPvqzhMeDdIH1Tb6QyrbKASfNy2v2DvMU7vGctbyjJORFyiCIhTm9NZoYLAVWuJJCu9sxubcjIw6lTHyoDGhsjiNgquuDztLmOxCtbzKwbJ4ARmJVrmZFksdR5nXcxtXOEcRYZLy8tLy6liHiGXXQSZIIHXrQzEYlWtOouKuYpIC3AYRs2gjfcRMa76V3hPEAtxpDlDaYHLPJmfLAG+UkecQK0D5Iz1lHokKRjb7yJ6RbuBgCDIIkHyNcxGJCCT1AHmToB/nSgXBeKLaD27rgBCMrMCFIbz21JB351Lxm/N5UnRUzx1JYj/wDn5+dG0B5hAiWpRKPp6fxBePt96QXUq4LEKCDpP3xrFULaFFBVWzKIAIMyzsSdB08udXcfiAgL5ZcjN4j4QTzAj8dKpYDFXLikOTrIBWSqIvtsddidJJmZ101nxKmzIMcRjZuASIQHeEoQhKkgkMNQSeZ3WOXl61Q7T3HVbZBKEMIZEZoEQIIBg6EaRoQJptvi1tGncGJAWFIAjUFtdtoGgGtU+N4djeyEobZZisvbUgCdU1lSIiIg+dKbWixqal3hFwulfe2229f/ACN7K9lrt3EW2QEoHV7l0+Hw75QDqDJkjeQOQmvWbiaUC/8ATvCC1gUhgwYlgeokcuWsj3UfLiKaucmImOYM4zxy3hwMwLMRKou5AJk+Q86x+LxrXld0zZg4UiIOhUuBO2hA6wIirXFOIZ3uPyDMsgGciGAOvU+p8qFLxQnOrtlGjDKYCgzOe5sM0g6aAqNd6TVXatU0gbDg9PvEcW1DQoYDfrKvCSzd6qSHkEmTMSZAPIkgD0mjGGd1ukD9mAxZgP8AUmVg76KFHvNDMNdS2HKFvEAxuBluZd/GFI1IkkgnofIk7VxkChmQSPC0iGBykMo9JnnMDbfNw6AlevMMrnJO3M0OExXeLPPnUhoLhXIvAAmIJIJJ3bw789Y+NGWNMLWs1RTqG4iC4pCm23WC+PcYFhJ1mCdNSAIGnmSyqPWeVeerxe7cZ1ZVa2TkZmVVYZzIhjoSCJjWYnzrU9r8SyZ3EGAmhE/Rgk3NOe5P+yaGggWUvZVzAMEUAAFrgXKxB3OVZ8/CKyquS+DxGlrTC0wV5OJSucAdb/etcRdDcywWYHIVzaRpJB1G81YOCyhbjfSWlEsVDZiBZyL4NzJZjuDqY2oPavXLt0F2J0dWJEFjD6kjTbp0HlWj4G5FpB/GV9zBSR7jr76wZtOW6Q002CZzvMx+nO5LFgAV0GpUAAQMgBEe6oMRZZcSiJzZSDMgCAzA8xlknXWACavcWv2VvQhOmbOAASbhJ+1y1/LrU/C3tvcVmQobrZnMgyoYqwAOynQmJ0zchWlNVJEmpWbT7uQJv7Xsj0H3VynGlTKeVJyZcBqPFYoW1LH/AA1IKzvaXiLpdtqqlrYEuBJBk/Wj2dANT61LZCkibW1LzagU8RccVr1uWJgQyZDCk7gExuIIPqKHYzic2EcA6yCojS4IESTpJjWrjXwpGVibTEaaEq6gOJ/iGnkQfIUJbhD4lL1rDnKEvvbcv7Gi5ZXfNsBoPPzoVkLrjr1++0chlpegEJcOxXe28KxGUh2kb7Mrb+hoVgHL2soEg5iND7VsKefkX+NHuHdiu7VV71vCzsYiDnRVMqdNl+dFsH2ZtW1CrMAk79VKnbkQTVlpHP32Eot9SXOef7JmW4DbJciJBR3aYI8GXIfXMHori3yrplDEeHNITOdhPwq0+JwWDDBnG0ESXaGMqsCTqTp1qlj+PYe+iqEuhZFwEHuicu6nckQTIO9Vq0A2AxkrWaqxNJCYQfjrqAua2HAGYKt2+3vCQAfKT61W4uhvWiSrNJAM28kkA/VLnWNN+VAr3bi7av3baWbIFskkANLAEagyBzB2orgO3NrEqLbo1p3jKTJt5ifD44ETB5cjBNbfFkZmC5psCE+u0H2rrewzuF2AJ6jUTEiRynnRa2FTwrosAa9GXX13+VV/1SQotmCxbQtnHqCye0dZkzEGpcbi1uCA4ttupZQwynXVVMkxzpfUQjkw8uDso29P3gw4JlJzQGkiWVnbQxI3H/mrGGwruQA5M5lEkCZBUwANY6irKXhKKRnChXCxmN3VbYYiYJJUSBMRz5tXGpZARQrEFyMohotKTeuEg681BOxbyqEpZbPTM567adxvL/DLeYFkkiMhUQQTaZl2uKdiv/NXcVw9r1q20lL6qNWiZIGYMF036adKo9gsGEwiEADOXcRPss5ykk6k+fkK0dNaZKbiI69Ql/lM6/BrzaRbA6N4gPQjlzjl86JrwFe6KTqREiFAI1kD15+dEAadNavWZxgzHWZjcF/6fAMGuubgGoAkCQav8W7LJeIhcp0DMo8WUR84ESelaP0rq6f8VHmYA0jBEs1Z2OWOZX4Zw4WLS21kKogTv76pcV4nlzIhggS7fYB2/wBx/Cily4YJG8aVlOH4Y/SZjLO2ck9do9w0+FL7qqyLheTN7amrZZumIOxmMtsqJBZTLGFiSpA1zGTJGo5yPeJ4niWzd0FzDbnLEiS2UDbxbfnRm7ctteRf9y5QD4SATmbUCdCAPfuKGPw4sYDgjbMpXVAYAbXQbD2oiKxT4QDPQ0Cq/wBxcKwoS0VOpUh31ldni3A3OsE+YHKjlq+vdL3iSVJyzLRmg6DmuYkD+Wq2C4eO6yoywNXyt9IzbBSR4UG4B1Pvqtjk7u4LneWrWgUPDtcUAAZUtNtp5dZNdVD4GmZVWWo2BNFw1CHOb2jJbyA2WffPvooar4O2As+Q18oFS3HgE9AT8BRFqgSmPXeefrvreZ7tFbBuDmwGkfV6MQNTBnQRo2+tBu0ZlRlKiGbQEKdFTYGJiW0E71zjGPUZmuhgfDIRhLsVzR4gdADvsOkmnYuyl9VIlCQLluSDmzomYT1BA+dDkhifXiPbdfL0aukEcPtiZj2Vb4sMv3sK0JxKWLCs/wBUFj1loAgcyQAB6mqvDeHwsv4VEFyYExsgn5tt8Kq8Y4w4vBMhyOVykgbhoYEMp02HpHmKw0s2/QTe4qB2wJl0xIe4zNopJZjrAk9CSfdNEbP0t+2FByr4QOiHRpPUyZ8z6VQx91DcdEAgMQiqGIJBgAy3lv7q33ZnhASzbd18cbbAECJy9fMyaLSnrIbiCvciihDb9vnDdkEKoJkgAE9TGppV2aVGzzpyTLq1ke0bhcUNGBZQwIYDYQYEHb1FdpVWqcISIZYn8THcR13F2WtZ8xzEKZKTJnL4hOpObfz5xWpwOFCKFUbfM7sfUmflSpVamxZST6TS9GnAzKXFePraYW01utMAgxI5Tt/nPas0vGsRfy5iVbxEIphDctXPEhII0KsvUGaVKh6lRg2xm9KigUbc4gvEYL6Vi2hvDRtzqVImPssF06LAp2BuErPstEkDYMo8Q00ggH4UqVYZzuY8UBWAG2R+xxHcdwge2t1eWUE842U+ogr7lNCb3DlNo5AQQDIJ36SegJmKVKrucHaQiK5IYen6zVcC4q1xTafW4ke1qLqEjIW6NqB7idNJuXAHDMC0wASd0GwiNOozATBg7A0qVXdjgHvF+kBiB0P8yI4wAgIJOniMAKAR7A6kxrpJjQRIpWsN3mIvWSWnwDEEEAJbEFcPbjU5mYFm21J3rtKqUmLDJmd0NOAJvcPbyqB0Hu93lUorlKjYhJyczoaa6DSpV0idBpE0qVdJnCaocRtiJA1JIMAAmR1pUqxr/wCNvkZrR+MTD8Px1247AsozaP4ElhrK5gsxvz5USbD27Nq46WxsJ/lG+p9RSpUjdiauMz01b3WCjYbS9xML4eS6BgBujwCPmDPUDpVDh/ZUm4GuEFU0g65mBIWRyAAXT/CqVEWnvsytxkxZVrPSpDSeZqwIEVxqVKnIGBiJ5iu0uG7trYcZlPe93GUg5UzhXUxrpEgwcoB3rPHtHcHiR8yKqjKVGrZQCT01UmAfvrlKgKiKrbT0NkTVTL9JPisa1y07tooY5IJkOHQLP2jBYyfdtStY0yhGl67c9n6h7yAbkDRWn/BSpVkp97HSEN/iJ++Jsf8A6bw4M90CfMsfvNX67SppgDieYZ2b4jmNpUqVdKz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5123" name="Picture 3" descr="C:\Users\anna\Desktop\index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402213"/>
            <a:ext cx="3627839" cy="24141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0166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sk-SK" dirty="0" smtClean="0"/>
              <a:t>Obdobie 0-8 mesiacov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1009443" y="620688"/>
            <a:ext cx="7125112" cy="4032276"/>
          </a:xfrm>
        </p:spPr>
        <p:txBody>
          <a:bodyPr>
            <a:normAutofit/>
          </a:bodyPr>
          <a:lstStyle/>
          <a:p>
            <a:pPr eaLnBrk="1" hangingPunct="1"/>
            <a:r>
              <a:rPr lang="sk-SK" altLang="sk-SK" sz="2000" dirty="0" smtClean="0"/>
              <a:t>Dieťa na podnety okolia reaguje krikom a plačom</a:t>
            </a:r>
          </a:p>
          <a:p>
            <a:pPr eaLnBrk="1" hangingPunct="1"/>
            <a:r>
              <a:rPr lang="sk-SK" altLang="sk-SK" sz="2000" dirty="0" smtClean="0"/>
              <a:t>Okolo 3.mesiaca – začína  </a:t>
            </a:r>
            <a:r>
              <a:rPr lang="sk-SK" altLang="sk-SK" sz="2000" b="1" dirty="0" smtClean="0"/>
              <a:t>pudové džavotanie</a:t>
            </a:r>
          </a:p>
          <a:p>
            <a:pPr eaLnBrk="1" hangingPunct="1"/>
            <a:r>
              <a:rPr lang="sk-SK" altLang="sk-SK" sz="2000" dirty="0" smtClean="0"/>
              <a:t>Okolo 6.mesiaca – zmení sa postavenie artikulačných orgánov, začína </a:t>
            </a:r>
            <a:r>
              <a:rPr lang="sk-SK" altLang="sk-SK" sz="2000" b="1" dirty="0" smtClean="0"/>
              <a:t>napodobňujúce džavotanie</a:t>
            </a:r>
          </a:p>
        </p:txBody>
      </p:sp>
      <p:pic>
        <p:nvPicPr>
          <p:cNvPr id="11268" name="Picture 4" descr="babo_v_modrom_spinka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437112"/>
            <a:ext cx="2590800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3827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altLang="sk-SK" sz="2000" dirty="0" smtClean="0"/>
              <a:t>Okolo 8.mesiaca – prvé </a:t>
            </a:r>
            <a:r>
              <a:rPr lang="sk-SK" altLang="sk-SK" sz="2000" b="1" dirty="0" smtClean="0"/>
              <a:t>gestá </a:t>
            </a:r>
            <a:endParaRPr lang="sk-SK" altLang="sk-SK" sz="2000" dirty="0" smtClean="0"/>
          </a:p>
          <a:p>
            <a:pPr eaLnBrk="1" hangingPunct="1">
              <a:buFont typeface="Wingdings" pitchFamily="2" charset="2"/>
              <a:buNone/>
            </a:pPr>
            <a:endParaRPr lang="sk-SK" altLang="sk-SK" sz="2000" dirty="0" smtClean="0"/>
          </a:p>
          <a:p>
            <a:pPr eaLnBrk="1" hangingPunct="1"/>
            <a:r>
              <a:rPr lang="sk-SK" altLang="sk-SK" sz="2000" dirty="0" smtClean="0"/>
              <a:t>Viac džavotania</a:t>
            </a:r>
          </a:p>
          <a:p>
            <a:pPr eaLnBrk="1" hangingPunct="1">
              <a:buFont typeface="Wingdings" pitchFamily="2" charset="2"/>
              <a:buNone/>
            </a:pPr>
            <a:endParaRPr lang="sk-SK" altLang="sk-SK" sz="2000" dirty="0" smtClean="0"/>
          </a:p>
          <a:p>
            <a:pPr eaLnBrk="1" hangingPunct="1"/>
            <a:r>
              <a:rPr lang="sk-SK" altLang="sk-SK" sz="2000" b="1" dirty="0" err="1" smtClean="0"/>
              <a:t>Protoslová</a:t>
            </a:r>
            <a:r>
              <a:rPr lang="sk-SK" altLang="sk-SK" sz="2000" b="1" dirty="0" smtClean="0"/>
              <a:t> </a:t>
            </a:r>
            <a:endParaRPr lang="sk-SK" altLang="sk-SK" sz="2000" dirty="0" smtClean="0"/>
          </a:p>
          <a:p>
            <a:pPr eaLnBrk="1" hangingPunct="1"/>
            <a:endParaRPr lang="sk-SK" altLang="sk-SK" sz="2000" dirty="0"/>
          </a:p>
          <a:p>
            <a:pPr eaLnBrk="1" hangingPunct="1"/>
            <a:r>
              <a:rPr lang="sk-SK" altLang="sk-SK" sz="2000" dirty="0" smtClean="0"/>
              <a:t>Stálosť objektu</a:t>
            </a:r>
          </a:p>
          <a:p>
            <a:pPr eaLnBrk="1" hangingPunct="1">
              <a:buFont typeface="Wingdings" pitchFamily="2" charset="2"/>
              <a:buNone/>
            </a:pPr>
            <a:endParaRPr lang="sk-SK" altLang="sk-SK" b="1" dirty="0" smtClean="0"/>
          </a:p>
          <a:p>
            <a:pPr marL="0" indent="0" eaLnBrk="1" hangingPunct="1">
              <a:buNone/>
            </a:pPr>
            <a:endParaRPr lang="sk-SK" altLang="sk-SK" b="1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sk-SK" dirty="0" smtClean="0"/>
              <a:t>Obdobie 8-12 mesiacov</a:t>
            </a:r>
          </a:p>
        </p:txBody>
      </p:sp>
      <p:pic>
        <p:nvPicPr>
          <p:cNvPr id="12292" name="Picture 4" descr="1060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357563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7126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altLang="sk-SK" sz="2000" b="1" dirty="0" smtClean="0"/>
              <a:t>Prvé slová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altLang="sk-SK" sz="2000" b="1" dirty="0" smtClean="0"/>
          </a:p>
          <a:p>
            <a:pPr eaLnBrk="1" hangingPunct="1">
              <a:lnSpc>
                <a:spcPct val="90000"/>
              </a:lnSpc>
            </a:pPr>
            <a:r>
              <a:rPr lang="sk-SK" altLang="sk-SK" sz="2000" dirty="0" smtClean="0"/>
              <a:t>Spájanie 2 gest – </a:t>
            </a:r>
            <a:r>
              <a:rPr lang="sk-SK" altLang="sk-SK" sz="2000" b="1" dirty="0" err="1" smtClean="0"/>
              <a:t>dvojgestá</a:t>
            </a:r>
            <a:endParaRPr lang="sk-SK" altLang="sk-SK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altLang="sk-SK" sz="2000" b="1" dirty="0" smtClean="0"/>
          </a:p>
          <a:p>
            <a:pPr eaLnBrk="1" hangingPunct="1">
              <a:lnSpc>
                <a:spcPct val="90000"/>
              </a:lnSpc>
            </a:pPr>
            <a:r>
              <a:rPr lang="sk-SK" altLang="sk-SK" sz="2000" dirty="0" smtClean="0"/>
              <a:t>Spájanie </a:t>
            </a:r>
            <a:r>
              <a:rPr lang="sk-SK" altLang="sk-SK" sz="2000" b="1" dirty="0" smtClean="0"/>
              <a:t>gesta a slova</a:t>
            </a:r>
            <a:r>
              <a:rPr lang="sk-SK" altLang="sk-SK" sz="20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altLang="sk-SK" sz="2000" dirty="0" smtClean="0"/>
          </a:p>
          <a:p>
            <a:pPr eaLnBrk="1" hangingPunct="1">
              <a:lnSpc>
                <a:spcPct val="90000"/>
              </a:lnSpc>
            </a:pPr>
            <a:r>
              <a:rPr lang="sk-SK" altLang="sk-SK" sz="2000" dirty="0" smtClean="0"/>
              <a:t>Slová majú často </a:t>
            </a:r>
            <a:r>
              <a:rPr lang="sk-SK" altLang="sk-SK" sz="2000" b="1" dirty="0" smtClean="0"/>
              <a:t>viac významov</a:t>
            </a:r>
          </a:p>
          <a:p>
            <a:pPr eaLnBrk="1" hangingPunct="1">
              <a:lnSpc>
                <a:spcPct val="90000"/>
              </a:lnSpc>
            </a:pPr>
            <a:endParaRPr lang="sk-SK" altLang="sk-SK" b="1" dirty="0" smtClean="0"/>
          </a:p>
          <a:p>
            <a:pPr eaLnBrk="1" hangingPunct="1">
              <a:lnSpc>
                <a:spcPct val="90000"/>
              </a:lnSpc>
            </a:pPr>
            <a:endParaRPr lang="sk-SK" altLang="sk-SK" dirty="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sk-SK" dirty="0" smtClean="0"/>
              <a:t>Obdobie 12-18 mesiacov</a:t>
            </a:r>
          </a:p>
        </p:txBody>
      </p:sp>
      <p:pic>
        <p:nvPicPr>
          <p:cNvPr id="19460" name="Picture 4" descr="prikrmy_zelenina_prva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31477">
            <a:off x="6300788" y="1773238"/>
            <a:ext cx="2520950" cy="197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9970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009443" y="836712"/>
            <a:ext cx="7125112" cy="525658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sk-SK" altLang="sk-SK" sz="2000" dirty="0" smtClean="0"/>
              <a:t>Dvojslovné výpovede</a:t>
            </a:r>
          </a:p>
          <a:p>
            <a:pPr eaLnBrk="1" hangingPunct="1">
              <a:lnSpc>
                <a:spcPct val="90000"/>
              </a:lnSpc>
            </a:pPr>
            <a:r>
              <a:rPr lang="sk-SK" altLang="sk-SK" sz="2000" dirty="0" smtClean="0"/>
              <a:t>Rozvíjanie slovnej zásoby</a:t>
            </a:r>
          </a:p>
          <a:p>
            <a:pPr eaLnBrk="1" hangingPunct="1">
              <a:lnSpc>
                <a:spcPct val="90000"/>
              </a:lnSpc>
            </a:pPr>
            <a:r>
              <a:rPr lang="sk-SK" altLang="sk-SK" sz="2000" dirty="0" smtClean="0"/>
              <a:t>Reč „tu a teraz“</a:t>
            </a:r>
          </a:p>
          <a:p>
            <a:pPr eaLnBrk="1" hangingPunct="1">
              <a:lnSpc>
                <a:spcPct val="90000"/>
              </a:lnSpc>
            </a:pPr>
            <a:r>
              <a:rPr lang="sk-SK" altLang="sk-SK" sz="2000" dirty="0" smtClean="0"/>
              <a:t>Prvé sloveso: dať</a:t>
            </a:r>
          </a:p>
          <a:p>
            <a:pPr eaLnBrk="1" hangingPunct="1">
              <a:lnSpc>
                <a:spcPct val="90000"/>
              </a:lnSpc>
            </a:pPr>
            <a:r>
              <a:rPr lang="sk-SK" altLang="sk-SK" sz="2000" dirty="0" smtClean="0"/>
              <a:t>Čím ďalej dlhšie slová, dieťa si slová zjednodušuje, komolí podľa svojich možností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sk-SK" dirty="0" smtClean="0"/>
              <a:t>Obdobie 18-24 mesiacov</a:t>
            </a:r>
          </a:p>
        </p:txBody>
      </p:sp>
      <p:pic>
        <p:nvPicPr>
          <p:cNvPr id="20484" name="Picture 4" descr="znakovanie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0768">
            <a:off x="5975350" y="1992313"/>
            <a:ext cx="2162175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4153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k-SK" altLang="sk-SK" sz="2000" dirty="0" smtClean="0"/>
              <a:t>Viacslovné výpovede</a:t>
            </a:r>
          </a:p>
          <a:p>
            <a:pPr eaLnBrk="1" hangingPunct="1"/>
            <a:r>
              <a:rPr lang="sk-SK" altLang="sk-SK" sz="2000" dirty="0" smtClean="0"/>
              <a:t>Minulý čas</a:t>
            </a:r>
          </a:p>
          <a:p>
            <a:pPr eaLnBrk="1" hangingPunct="1"/>
            <a:r>
              <a:rPr lang="sk-SK" altLang="sk-SK" sz="2000" dirty="0" smtClean="0"/>
              <a:t>Pribúdajú predložky – na, do, v</a:t>
            </a:r>
          </a:p>
          <a:p>
            <a:pPr eaLnBrk="1" hangingPunct="1"/>
            <a:r>
              <a:rPr lang="sk-SK" altLang="sk-SK" sz="2000" dirty="0" smtClean="0"/>
              <a:t>Nadradené pojmy – zvieratá, jedlo...</a:t>
            </a:r>
          </a:p>
          <a:p>
            <a:pPr eaLnBrk="1" hangingPunct="1"/>
            <a:r>
              <a:rPr lang="sk-SK" altLang="sk-SK" sz="2000" dirty="0" smtClean="0"/>
              <a:t>Otázka „Prečo?“</a:t>
            </a:r>
          </a:p>
          <a:p>
            <a:pPr eaLnBrk="1" hangingPunct="1"/>
            <a:r>
              <a:rPr lang="sk-SK" altLang="sk-SK" sz="2000" dirty="0" smtClean="0"/>
              <a:t>30.mesiac – prvé súvetia</a:t>
            </a:r>
          </a:p>
          <a:p>
            <a:pPr eaLnBrk="1" hangingPunct="1"/>
            <a:endParaRPr lang="sk-SK" altLang="sk-SK" sz="2000" dirty="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sk-SK" dirty="0" smtClean="0"/>
              <a:t>Obdobie 24 – 36 mesiacov</a:t>
            </a:r>
          </a:p>
        </p:txBody>
      </p:sp>
      <p:pic>
        <p:nvPicPr>
          <p:cNvPr id="21508" name="Picture 4" descr="3-b4ad3b76aaa3870ac79d365750b5e764f2b7569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9934">
            <a:off x="6227763" y="1773238"/>
            <a:ext cx="2447925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553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z="2000" dirty="0"/>
              <a:t>Tvorba </a:t>
            </a:r>
            <a:r>
              <a:rPr lang="sk-SK" altLang="sk-SK" sz="2000" dirty="0" smtClean="0"/>
              <a:t>súvetí</a:t>
            </a:r>
          </a:p>
          <a:p>
            <a:pPr eaLnBrk="1" hangingPunct="1"/>
            <a:r>
              <a:rPr lang="sk-SK" altLang="sk-SK" sz="2000" dirty="0" smtClean="0"/>
              <a:t>Rozprávačské schopnosti (aspoň 3 prehovory dieťaťa za sebou k 1 téme)</a:t>
            </a:r>
          </a:p>
          <a:p>
            <a:pPr eaLnBrk="1" hangingPunct="1"/>
            <a:r>
              <a:rPr lang="sk-SK" altLang="sk-SK" sz="2000" dirty="0" smtClean="0"/>
              <a:t>Správna výslovnosť</a:t>
            </a:r>
            <a:endParaRPr lang="sk-SK" altLang="sk-SK" sz="2000" dirty="0"/>
          </a:p>
          <a:p>
            <a:pPr eaLnBrk="1" hangingPunct="1"/>
            <a:r>
              <a:rPr lang="sk-SK" altLang="sk-SK" sz="2000" dirty="0" smtClean="0"/>
              <a:t>Gramaticky správna reč</a:t>
            </a:r>
            <a:endParaRPr lang="sk-SK" altLang="sk-SK" sz="2000" dirty="0"/>
          </a:p>
          <a:p>
            <a:pPr eaLnBrk="1" hangingPunct="1"/>
            <a:r>
              <a:rPr lang="sk-SK" altLang="sk-SK" sz="2000" dirty="0" smtClean="0"/>
              <a:t>Fonematické uvedomovanie, sluch</a:t>
            </a:r>
          </a:p>
          <a:p>
            <a:pPr eaLnBrk="1" hangingPunct="1"/>
            <a:r>
              <a:rPr lang="sk-SK" altLang="sk-SK" sz="2000" dirty="0" smtClean="0"/>
              <a:t>Rozvinutá slovná zásoba</a:t>
            </a:r>
          </a:p>
          <a:p>
            <a:pPr marL="0" indent="0" eaLnBrk="1" hangingPunct="1">
              <a:buNone/>
            </a:pPr>
            <a:endParaRPr lang="sk-SK" altLang="sk-SK" dirty="0" smtClean="0"/>
          </a:p>
          <a:p>
            <a:pPr eaLnBrk="1" hangingPunct="1">
              <a:buFont typeface="Wingdings" pitchFamily="2" charset="2"/>
              <a:buNone/>
            </a:pPr>
            <a:endParaRPr lang="sk-SK" altLang="sk-SK" dirty="0" smtClean="0"/>
          </a:p>
          <a:p>
            <a:pPr eaLnBrk="1" hangingPunct="1"/>
            <a:endParaRPr lang="sk-SK" altLang="sk-SK" dirty="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sk-SK" dirty="0" smtClean="0"/>
              <a:t>Obdobie 3 - 6 rokov</a:t>
            </a:r>
          </a:p>
        </p:txBody>
      </p:sp>
      <p:pic>
        <p:nvPicPr>
          <p:cNvPr id="22532" name="Picture 4" descr="9-3rok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77460"/>
            <a:ext cx="1668462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3274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sk-SK" sz="4000" dirty="0" smtClean="0"/>
              <a:t>Typy narušenej komunikačnej schopnosti (NKS)</a:t>
            </a:r>
            <a:endParaRPr lang="sk-SK" sz="4000" dirty="0"/>
          </a:p>
        </p:txBody>
      </p:sp>
    </p:spTree>
    <p:extLst>
      <p:ext uri="{BB962C8B-B14F-4D97-AF65-F5344CB8AC3E}">
        <p14:creationId xmlns="" xmlns:p14="http://schemas.microsoft.com/office/powerpoint/2010/main" val="86853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Zima</Template>
  <TotalTime>300</TotalTime>
  <Words>603</Words>
  <Application>Microsoft Office PowerPoint</Application>
  <PresentationFormat>Prezentácia na obrazovke (4:3)</PresentationFormat>
  <Paragraphs>128</Paragraphs>
  <Slides>22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3" baseType="lpstr">
      <vt:lpstr>Winter</vt:lpstr>
      <vt:lpstr>Základné informácie o reči,  druhy narušenej komunikačnej schopnosti (NKS)</vt:lpstr>
      <vt:lpstr>Vývin reči</vt:lpstr>
      <vt:lpstr>Obdobie 0-8 mesiacov</vt:lpstr>
      <vt:lpstr>Obdobie 8-12 mesiacov</vt:lpstr>
      <vt:lpstr>Obdobie 12-18 mesiacov</vt:lpstr>
      <vt:lpstr>Obdobie 18-24 mesiacov</vt:lpstr>
      <vt:lpstr>Obdobie 24 – 36 mesiacov</vt:lpstr>
      <vt:lpstr>Obdobie 3 - 6 rokov</vt:lpstr>
      <vt:lpstr>Snímka 9</vt:lpstr>
      <vt:lpstr>Dyslália</vt:lpstr>
      <vt:lpstr>Výslovnosť</vt:lpstr>
      <vt:lpstr>Narušený vývin reči</vt:lpstr>
      <vt:lpstr>Vývinové poruchy učenia</vt:lpstr>
      <vt:lpstr>Dyzartria</vt:lpstr>
      <vt:lpstr>Poruchy hlasu</vt:lpstr>
      <vt:lpstr>Palatolália</vt:lpstr>
      <vt:lpstr>Poruchy plynulosti</vt:lpstr>
      <vt:lpstr>Mutizmus</vt:lpstr>
      <vt:lpstr>3-ročné dieťa Kedy navštíviť logopéda?</vt:lpstr>
      <vt:lpstr>5-ročné dieťa Kedy navštíviť logopéda? </vt:lpstr>
      <vt:lpstr>Efektivita logopedickej terapie</vt:lpstr>
      <vt:lpstr>Použitá literatúra: KEREKRÉTIOVÁ a kol.: Základy logopédie. Bratislava: Univerzita Komenského Bratislava 2009. ISBN 978-80-223-2574-5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Spolupráca logopédov a pediatrov</dc:title>
  <dc:creator>anna chuda</dc:creator>
  <cp:lastModifiedBy>Owner</cp:lastModifiedBy>
  <cp:revision>20</cp:revision>
  <dcterms:created xsi:type="dcterms:W3CDTF">2013-12-07T14:25:25Z</dcterms:created>
  <dcterms:modified xsi:type="dcterms:W3CDTF">2014-11-16T15:26:37Z</dcterms:modified>
</cp:coreProperties>
</file>